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63" r:id="rId3"/>
    <p:sldId id="364" r:id="rId4"/>
    <p:sldId id="365" r:id="rId5"/>
    <p:sldId id="403" r:id="rId6"/>
    <p:sldId id="366" r:id="rId7"/>
    <p:sldId id="367" r:id="rId8"/>
    <p:sldId id="368" r:id="rId9"/>
    <p:sldId id="412" r:id="rId10"/>
    <p:sldId id="407" r:id="rId11"/>
    <p:sldId id="344" r:id="rId12"/>
    <p:sldId id="320" r:id="rId13"/>
    <p:sldId id="345" r:id="rId14"/>
    <p:sldId id="346" r:id="rId15"/>
    <p:sldId id="347" r:id="rId16"/>
    <p:sldId id="348" r:id="rId17"/>
    <p:sldId id="349" r:id="rId18"/>
    <p:sldId id="350" r:id="rId19"/>
    <p:sldId id="362" r:id="rId20"/>
    <p:sldId id="351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87179" autoAdjust="0"/>
  </p:normalViewPr>
  <p:slideViewPr>
    <p:cSldViewPr snapToGrid="0">
      <p:cViewPr varScale="1">
        <p:scale>
          <a:sx n="61" d="100"/>
          <a:sy n="61" d="100"/>
        </p:scale>
        <p:origin x="-187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D28F9-7DC4-4041-8F1F-400AC38BC0D2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54AE2-8CBB-49BA-ACBB-CA2037178C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605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x-none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3955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4AE2-8CBB-49BA-ACBB-CA2037178C9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8061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4AE2-8CBB-49BA-ACBB-CA2037178C9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84944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4AE2-8CBB-49BA-ACBB-CA2037178C9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9332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4AE2-8CBB-49BA-ACBB-CA2037178C9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597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4AE2-8CBB-49BA-ACBB-CA2037178C9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376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710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54AE2-8CBB-49BA-ACBB-CA2037178C9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7686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16953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308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4509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8716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6408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9370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560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3474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875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9430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0580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57BDB-C1E1-4808-B605-9DE01514A529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EF856-304C-4F11-9125-9C2C94EBF0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3100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2326DF01-7FE6-4414-A047-507A6618A7F3}"/>
              </a:ext>
            </a:extLst>
          </p:cNvPr>
          <p:cNvGrpSpPr/>
          <p:nvPr/>
        </p:nvGrpSpPr>
        <p:grpSpPr>
          <a:xfrm>
            <a:off x="2226252" y="838895"/>
            <a:ext cx="4354799" cy="3393440"/>
            <a:chOff x="2968336" y="838895"/>
            <a:chExt cx="5806398" cy="3393440"/>
          </a:xfrm>
        </p:grpSpPr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3A6B8FCD-4BA8-44D9-A097-44B6653B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8336" y="838895"/>
              <a:ext cx="5806398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CA013CCB-1F57-42B4-BB5E-CD602E223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1200" y="4232335"/>
              <a:ext cx="5523534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标题 3">
              <a:extLst>
                <a:ext uri="{FF2B5EF4-FFF2-40B4-BE49-F238E27FC236}">
                  <a16:creationId xmlns="" xmlns:a16="http://schemas.microsoft.com/office/drawing/2014/main" id="{13D16483-E5A7-47F5-BF7E-023E0FD65D8B}"/>
                </a:ext>
              </a:extLst>
            </p:cNvPr>
            <p:cNvSpPr txBox="1">
              <a:spLocks/>
            </p:cNvSpPr>
            <p:nvPr/>
          </p:nvSpPr>
          <p:spPr>
            <a:xfrm>
              <a:off x="3127433" y="1356938"/>
              <a:ext cx="4716085" cy="26969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x-none" altLang="zh-CN" sz="4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ROS</a:t>
              </a:r>
              <a:r>
                <a:rPr lang="zh-CN" altLang="en-US" sz="4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入门教程</a:t>
              </a:r>
              <a:r>
                <a:rPr lang="en-US" altLang="zh-CN" sz="4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/>
              </a:r>
              <a:br>
                <a:rPr lang="en-US" altLang="zh-CN" sz="4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</a:br>
              <a:endParaRPr lang="en-US" altLang="zh-CN" sz="4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r">
                <a:lnSpc>
                  <a:spcPct val="100000"/>
                </a:lnSpc>
              </a:pPr>
              <a:r>
                <a:rPr lang="en-US" altLang="zh-CN" sz="48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---</a:t>
              </a:r>
              <a:r>
                <a:rPr lang="zh-CN" altLang="en-US" sz="30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相关知识介绍</a:t>
              </a:r>
              <a:r>
                <a:rPr lang="en-US" altLang="zh-CN" sz="48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</a:t>
              </a:r>
              <a:endParaRPr lang="en-US" altLang="zh-CN" sz="4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r">
                <a:lnSpc>
                  <a:spcPct val="100000"/>
                </a:lnSpc>
              </a:pPr>
              <a:endPara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00000"/>
                </a:lnSpc>
              </a:pPr>
              <a:endPara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00000"/>
                </a:lnSpc>
              </a:pPr>
              <a:endPara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00000"/>
                </a:lnSpc>
              </a:pPr>
              <a:r>
                <a:rPr lang="zh-CN" altLang="en-US" sz="3200" dirty="0"/>
                <a:t>主讲教师</a:t>
              </a:r>
              <a:r>
                <a:rPr lang="en-US" altLang="zh-CN" sz="3200" dirty="0"/>
                <a:t>: </a:t>
              </a:r>
              <a:endParaRPr lang="zh-CN" altLang="en-US" sz="3200" dirty="0"/>
            </a:p>
            <a:p>
              <a:pPr algn="r"/>
              <a:endParaRPr lang="x-none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997310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125" y="256638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100" dirty="0" smtClean="0"/>
              <a:t>2013-2020 </a:t>
            </a:r>
            <a:r>
              <a:rPr lang="zh-CN" altLang="en-US" sz="3100" dirty="0" smtClean="0"/>
              <a:t>年全球特种机器人销售额及增长率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pic>
        <p:nvPicPr>
          <p:cNvPr id="5" name="内容占位符 4" descr="特种机器人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0459" y="1825625"/>
            <a:ext cx="7243081" cy="4351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="" xmlns:a16="http://schemas.microsoft.com/office/drawing/2014/main" id="{397F099B-5F2D-4015-81B4-8A7AE07D8CD6}"/>
              </a:ext>
            </a:extLst>
          </p:cNvPr>
          <p:cNvSpPr>
            <a:spLocks noGrp="1"/>
          </p:cNvSpPr>
          <p:nvPr/>
        </p:nvSpPr>
        <p:spPr>
          <a:xfrm>
            <a:off x="0" y="2802190"/>
            <a:ext cx="9144000" cy="1421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ROS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93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640632" y="4021608"/>
            <a:ext cx="5319236" cy="132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obot 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perating 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ystem</a:t>
            </a:r>
            <a:endParaRPr lang="x-none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rcRect t="17683" b="19202"/>
          <a:stretch>
            <a:fillRect/>
          </a:stretch>
        </p:blipFill>
        <p:spPr>
          <a:xfrm>
            <a:off x="2564923" y="1997567"/>
            <a:ext cx="3155633" cy="1425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509904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C45912E-7F07-4D7E-90C0-F6C47886EFDA}"/>
              </a:ext>
            </a:extLst>
          </p:cNvPr>
          <p:cNvSpPr txBox="1"/>
          <p:nvPr/>
        </p:nvSpPr>
        <p:spPr>
          <a:xfrm>
            <a:off x="5001548" y="634066"/>
            <a:ext cx="3264407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dirty="0">
                <a:latin typeface="+mj-lt"/>
                <a:ea typeface="+mj-ea"/>
                <a:cs typeface="+mj-cs"/>
              </a:rPr>
              <a:t>柳树</a:t>
            </a:r>
            <a:r>
              <a:rPr lang="zh-CN" altLang="en-US" sz="4400" dirty="0" smtClean="0">
                <a:latin typeface="+mj-lt"/>
                <a:ea typeface="+mj-ea"/>
                <a:cs typeface="+mj-cs"/>
              </a:rPr>
              <a:t>车库</a:t>
            </a:r>
            <a:endParaRPr lang="en-US" altLang="zh-CN" sz="4400" dirty="0" smtClean="0"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dirty="0">
                <a:latin typeface="+mj-lt"/>
                <a:ea typeface="+mj-ea"/>
                <a:cs typeface="+mj-cs"/>
              </a:rPr>
              <a:t>旧址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/>
          <a:srcRect l="1291" t="906" r="3874" b="6978"/>
          <a:stretch/>
        </p:blipFill>
        <p:spPr>
          <a:xfrm>
            <a:off x="0" y="905406"/>
            <a:ext cx="5826466" cy="49876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28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35182"/>
            <a:ext cx="5243945" cy="52439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C45912E-7F07-4D7E-90C0-F6C47886EFDA}"/>
              </a:ext>
            </a:extLst>
          </p:cNvPr>
          <p:cNvSpPr txBox="1"/>
          <p:nvPr/>
        </p:nvSpPr>
        <p:spPr>
          <a:xfrm>
            <a:off x="5243945" y="634066"/>
            <a:ext cx="3022010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400" dirty="0" smtClean="0">
                <a:latin typeface="+mj-lt"/>
                <a:ea typeface="+mj-ea"/>
                <a:cs typeface="+mj-cs"/>
              </a:rPr>
              <a:t>吴恩达</a:t>
            </a:r>
            <a:endParaRPr lang="en-US" altLang="zh-CN" sz="4400" dirty="0" smtClean="0"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+mj-lt"/>
                <a:ea typeface="+mj-ea"/>
                <a:cs typeface="+mj-cs"/>
              </a:rPr>
              <a:t>Morgan </a:t>
            </a:r>
            <a:r>
              <a:rPr lang="en-US" altLang="zh-CN" sz="4400" dirty="0" smtClean="0">
                <a:latin typeface="+mj-lt"/>
                <a:ea typeface="+mj-ea"/>
                <a:cs typeface="+mj-cs"/>
              </a:rPr>
              <a:t>Quigley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19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09" y="634065"/>
            <a:ext cx="5843588" cy="304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C45912E-7F07-4D7E-90C0-F6C47886EFDA}"/>
              </a:ext>
            </a:extLst>
          </p:cNvPr>
          <p:cNvSpPr txBox="1"/>
          <p:nvPr/>
        </p:nvSpPr>
        <p:spPr>
          <a:xfrm>
            <a:off x="5243945" y="634066"/>
            <a:ext cx="3022010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 smtClean="0">
                <a:latin typeface="+mj-lt"/>
                <a:ea typeface="+mj-ea"/>
                <a:cs typeface="+mj-cs"/>
              </a:rPr>
              <a:t>ROS</a:t>
            </a:r>
            <a:r>
              <a:rPr lang="zh-CN" altLang="en-US" sz="4400" dirty="0" smtClean="0">
                <a:latin typeface="+mj-lt"/>
                <a:ea typeface="+mj-ea"/>
                <a:cs typeface="+mj-cs"/>
              </a:rPr>
              <a:t>面世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473" y="4294910"/>
            <a:ext cx="5787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ROS</a:t>
            </a:r>
            <a:r>
              <a:rPr lang="zh-CN" altLang="en-US" sz="2400" dirty="0"/>
              <a:t>不是传统意义上的操作系统，不是用于进程管理和调度，而是构建在其它操作系统之上的一种结构化的通讯层。</a:t>
            </a:r>
          </a:p>
        </p:txBody>
      </p:sp>
    </p:spTree>
    <p:extLst>
      <p:ext uri="{BB962C8B-B14F-4D97-AF65-F5344CB8AC3E}">
        <p14:creationId xmlns="" xmlns:p14="http://schemas.microsoft.com/office/powerpoint/2010/main" val="13250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70396"/>
            <a:ext cx="5412658" cy="45466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C45912E-7F07-4D7E-90C0-F6C47886EFDA}"/>
              </a:ext>
            </a:extLst>
          </p:cNvPr>
          <p:cNvSpPr txBox="1"/>
          <p:nvPr/>
        </p:nvSpPr>
        <p:spPr>
          <a:xfrm>
            <a:off x="5243945" y="634066"/>
            <a:ext cx="3022010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4400" dirty="0" smtClean="0"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+mj-lt"/>
                <a:ea typeface="+mj-ea"/>
                <a:cs typeface="+mj-cs"/>
              </a:rPr>
              <a:t>Morgan </a:t>
            </a:r>
            <a:r>
              <a:rPr lang="en-US" altLang="zh-CN" sz="4400" dirty="0" smtClean="0">
                <a:latin typeface="+mj-lt"/>
                <a:ea typeface="+mj-ea"/>
                <a:cs typeface="+mj-cs"/>
              </a:rPr>
              <a:t>Quigley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 smtClean="0">
                <a:latin typeface="+mj-lt"/>
                <a:ea typeface="+mj-ea"/>
                <a:cs typeface="+mj-cs"/>
              </a:rPr>
              <a:t>ROS</a:t>
            </a:r>
            <a:r>
              <a:rPr lang="zh-CN" altLang="en-US" sz="4400" dirty="0" smtClean="0">
                <a:latin typeface="+mj-lt"/>
                <a:ea typeface="+mj-ea"/>
                <a:cs typeface="+mj-cs"/>
              </a:rPr>
              <a:t>之父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99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40389"/>
            <a:ext cx="5843588" cy="4943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C45912E-7F07-4D7E-90C0-F6C47886EFDA}"/>
              </a:ext>
            </a:extLst>
          </p:cNvPr>
          <p:cNvSpPr txBox="1"/>
          <p:nvPr/>
        </p:nvSpPr>
        <p:spPr>
          <a:xfrm>
            <a:off x="5605982" y="665062"/>
            <a:ext cx="3264407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 smtClean="0">
                <a:latin typeface="+mj-lt"/>
                <a:ea typeface="+mj-ea"/>
                <a:cs typeface="+mj-cs"/>
              </a:rPr>
              <a:t>PR2</a:t>
            </a:r>
            <a:r>
              <a:rPr lang="zh-CN" altLang="en-US" sz="4400" dirty="0" smtClean="0">
                <a:latin typeface="+mj-lt"/>
                <a:ea typeface="+mj-ea"/>
                <a:cs typeface="+mj-cs"/>
              </a:rPr>
              <a:t>机器人</a:t>
            </a:r>
            <a:endParaRPr lang="en-US" altLang="zh-C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832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7">
            <a:extLst>
              <a:ext uri="{FF2B5EF4-FFF2-40B4-BE49-F238E27FC236}">
                <a16:creationId xmlns="" xmlns:a16="http://schemas.microsoft.com/office/drawing/2014/main" id="{C39732A3-229D-4CC9-B54C-7AA2C231FB09}"/>
              </a:ext>
            </a:extLst>
          </p:cNvPr>
          <p:cNvSpPr txBox="1"/>
          <p:nvPr/>
        </p:nvSpPr>
        <p:spPr>
          <a:xfrm>
            <a:off x="6048155" y="1744344"/>
            <a:ext cx="2043113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x-none" altLang="en-I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ROS 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逐渐流行 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Now</a:t>
            </a:r>
            <a:endParaRPr lang="x-none" altLang="en-I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="" xmlns:a16="http://schemas.microsoft.com/office/drawing/2014/main" id="{9BA918B5-F9C4-4DFE-9A70-1DCA6A16EB25}"/>
              </a:ext>
            </a:extLst>
          </p:cNvPr>
          <p:cNvSpPr/>
          <p:nvPr/>
        </p:nvSpPr>
        <p:spPr>
          <a:xfrm rot="10800000">
            <a:off x="6955412" y="3120360"/>
            <a:ext cx="228600" cy="25942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46">
            <a:extLst>
              <a:ext uri="{FF2B5EF4-FFF2-40B4-BE49-F238E27FC236}">
                <a16:creationId xmlns="" xmlns:a16="http://schemas.microsoft.com/office/drawing/2014/main" id="{311163E7-EC56-47EF-9D27-03F090353C1E}"/>
              </a:ext>
            </a:extLst>
          </p:cNvPr>
          <p:cNvSpPr txBox="1"/>
          <p:nvPr/>
        </p:nvSpPr>
        <p:spPr>
          <a:xfrm>
            <a:off x="3215416" y="300160"/>
            <a:ext cx="2307432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已相继推出十余个版本</a:t>
            </a:r>
            <a:endParaRPr lang="x-none" altLang="en-I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Picture 2" descr="kinetic.png">
            <a:extLst>
              <a:ext uri="{FF2B5EF4-FFF2-40B4-BE49-F238E27FC236}">
                <a16:creationId xmlns="" xmlns:a16="http://schemas.microsoft.com/office/drawing/2014/main" id="{8DD232DE-5777-4AC6-8451-AF85925B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17" y="3836696"/>
            <a:ext cx="1370874" cy="15136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de">
            <a:extLst>
              <a:ext uri="{FF2B5EF4-FFF2-40B4-BE49-F238E27FC236}">
                <a16:creationId xmlns="" xmlns:a16="http://schemas.microsoft.com/office/drawing/2014/main" id="{0F453ADF-5F81-45BE-A884-0F93175A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5" y="1223304"/>
            <a:ext cx="1038763" cy="14679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ydro">
            <a:extLst>
              <a:ext uri="{FF2B5EF4-FFF2-40B4-BE49-F238E27FC236}">
                <a16:creationId xmlns="" xmlns:a16="http://schemas.microsoft.com/office/drawing/2014/main" id="{D99492DB-F23E-4F79-AAB3-EBC43518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46" y="1208484"/>
            <a:ext cx="1028315" cy="14679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6">
            <a:extLst>
              <a:ext uri="{FF2B5EF4-FFF2-40B4-BE49-F238E27FC236}">
                <a16:creationId xmlns="" xmlns:a16="http://schemas.microsoft.com/office/drawing/2014/main" id="{1503DF1F-1974-4EF7-ADAF-51562AC89AEF}"/>
              </a:ext>
            </a:extLst>
          </p:cNvPr>
          <p:cNvSpPr txBox="1"/>
          <p:nvPr/>
        </p:nvSpPr>
        <p:spPr>
          <a:xfrm>
            <a:off x="969997" y="2691233"/>
            <a:ext cx="1369614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Hydro</a:t>
            </a:r>
          </a:p>
          <a:p>
            <a:pPr algn="ctr"/>
            <a:r>
              <a:rPr lang="en-US" altLang="en-I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x-none" altLang="en-I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46">
            <a:extLst>
              <a:ext uri="{FF2B5EF4-FFF2-40B4-BE49-F238E27FC236}">
                <a16:creationId xmlns="" xmlns:a16="http://schemas.microsoft.com/office/drawing/2014/main" id="{034C99B9-49A9-4466-BBDF-757923CF20AA}"/>
              </a:ext>
            </a:extLst>
          </p:cNvPr>
          <p:cNvSpPr txBox="1"/>
          <p:nvPr/>
        </p:nvSpPr>
        <p:spPr>
          <a:xfrm>
            <a:off x="2824268" y="2704653"/>
            <a:ext cx="1369614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Jade</a:t>
            </a:r>
          </a:p>
          <a:p>
            <a:pPr algn="ctr"/>
            <a:r>
              <a:rPr lang="en-US" altLang="en-I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x-none" altLang="en-I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2" descr="lunar">
            <a:extLst>
              <a:ext uri="{FF2B5EF4-FFF2-40B4-BE49-F238E27FC236}">
                <a16:creationId xmlns="" xmlns:a16="http://schemas.microsoft.com/office/drawing/2014/main" id="{13F8AD68-E086-4D00-BE72-AA64D32F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787" y="1208484"/>
            <a:ext cx="1121591" cy="15136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46">
            <a:extLst>
              <a:ext uri="{FF2B5EF4-FFF2-40B4-BE49-F238E27FC236}">
                <a16:creationId xmlns="" xmlns:a16="http://schemas.microsoft.com/office/drawing/2014/main" id="{B4A1ABEB-067F-46D7-BA3F-8FC4046E3A16}"/>
              </a:ext>
            </a:extLst>
          </p:cNvPr>
          <p:cNvSpPr txBox="1"/>
          <p:nvPr/>
        </p:nvSpPr>
        <p:spPr>
          <a:xfrm>
            <a:off x="4801096" y="2737455"/>
            <a:ext cx="1369614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Lunar</a:t>
            </a:r>
          </a:p>
          <a:p>
            <a:pPr algn="ctr"/>
            <a:r>
              <a:rPr lang="en-US" altLang="en-I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x-none" altLang="en-I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6">
            <a:extLst>
              <a:ext uri="{FF2B5EF4-FFF2-40B4-BE49-F238E27FC236}">
                <a16:creationId xmlns="" xmlns:a16="http://schemas.microsoft.com/office/drawing/2014/main" id="{9F7CE974-2FF2-465C-9BE2-52BEBCB2D711}"/>
              </a:ext>
            </a:extLst>
          </p:cNvPr>
          <p:cNvSpPr txBox="1"/>
          <p:nvPr/>
        </p:nvSpPr>
        <p:spPr>
          <a:xfrm>
            <a:off x="3851217" y="5222290"/>
            <a:ext cx="1369614" cy="923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Kinetic</a:t>
            </a:r>
          </a:p>
          <a:p>
            <a:pPr algn="ctr"/>
            <a:r>
              <a:rPr lang="en-US" altLang="en-I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x-none" altLang="en-I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08B43EDC-BC9E-497C-9571-53D37292EB6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3814" y="3836696"/>
            <a:ext cx="1325790" cy="1471867"/>
          </a:xfrm>
          <a:prstGeom prst="rect">
            <a:avLst/>
          </a:prstGeom>
        </p:spPr>
      </p:pic>
      <p:sp>
        <p:nvSpPr>
          <p:cNvPr id="26" name="TextBox 46">
            <a:extLst>
              <a:ext uri="{FF2B5EF4-FFF2-40B4-BE49-F238E27FC236}">
                <a16:creationId xmlns="" xmlns:a16="http://schemas.microsoft.com/office/drawing/2014/main" id="{5ADEF9BA-B84E-4E89-8AB4-7F8A489B0374}"/>
              </a:ext>
            </a:extLst>
          </p:cNvPr>
          <p:cNvSpPr txBox="1"/>
          <p:nvPr/>
        </p:nvSpPr>
        <p:spPr>
          <a:xfrm>
            <a:off x="1795562" y="5166127"/>
            <a:ext cx="1369614" cy="923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Indigo</a:t>
            </a:r>
          </a:p>
          <a:p>
            <a:pPr algn="ctr"/>
            <a:r>
              <a:rPr lang="en-US" altLang="en-I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x-none" altLang="en-I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="" xmlns:a16="http://schemas.microsoft.com/office/drawing/2014/main" id="{814A054E-0F9B-473D-B02A-97BFD2D69630}"/>
              </a:ext>
            </a:extLst>
          </p:cNvPr>
          <p:cNvSpPr/>
          <p:nvPr/>
        </p:nvSpPr>
        <p:spPr>
          <a:xfrm>
            <a:off x="1330837" y="3380592"/>
            <a:ext cx="6270113" cy="246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Picture 2" descr="“ros turtlesim”的图片搜索结果">
            <a:extLst>
              <a:ext uri="{FF2B5EF4-FFF2-40B4-BE49-F238E27FC236}">
                <a16:creationId xmlns="" xmlns:a16="http://schemas.microsoft.com/office/drawing/2014/main" id="{AB71E71C-2F14-481C-A892-BCA45416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6389" y="3240702"/>
            <a:ext cx="670612" cy="5312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ros版本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51368" y="3846261"/>
            <a:ext cx="1183385" cy="1540128"/>
          </a:xfrm>
          <a:prstGeom prst="rect">
            <a:avLst/>
          </a:prstGeom>
        </p:spPr>
      </p:pic>
      <p:sp>
        <p:nvSpPr>
          <p:cNvPr id="27" name="TextBox 46">
            <a:extLst>
              <a:ext uri="{FF2B5EF4-FFF2-40B4-BE49-F238E27FC236}">
                <a16:creationId xmlns="" xmlns:a16="http://schemas.microsoft.com/office/drawing/2014/main" id="{9F7CE974-2FF2-465C-9BE2-52BEBCB2D711}"/>
              </a:ext>
            </a:extLst>
          </p:cNvPr>
          <p:cNvSpPr txBox="1"/>
          <p:nvPr/>
        </p:nvSpPr>
        <p:spPr>
          <a:xfrm>
            <a:off x="5650958" y="5359192"/>
            <a:ext cx="1369614" cy="923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Melodic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en-I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x-none" altLang="en-I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11861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9315" y="1493725"/>
            <a:ext cx="5238427" cy="488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机器人分类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国际通常将机器人分为工业机器人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服务机器人</a:t>
            </a:r>
            <a:r>
              <a:rPr lang="en-US" altLang="zh-CN" smtClean="0"/>
              <a:t>,</a:t>
            </a:r>
            <a:r>
              <a:rPr lang="zh-CN" altLang="en-US" smtClean="0"/>
              <a:t>特</a:t>
            </a:r>
            <a:r>
              <a:rPr lang="zh-CN" altLang="en-US" dirty="0" smtClean="0"/>
              <a:t>种机器人三种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t01f1d129b0c3ee31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6148" y="2619214"/>
            <a:ext cx="1936598" cy="282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0235" y="5608535"/>
            <a:ext cx="176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工业机器人</a:t>
            </a:r>
            <a:endParaRPr lang="zh-CN" altLang="en-US" dirty="0"/>
          </a:p>
        </p:txBody>
      </p:sp>
      <p:pic>
        <p:nvPicPr>
          <p:cNvPr id="1026" name="Picture 2" descr="https://ps.ssl.qhimg.com/sdmt/160_135_100/t0172a99bdc79a4e5c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4203" y="3177153"/>
            <a:ext cx="2192124" cy="246614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19414" y="5687878"/>
            <a:ext cx="17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服务机器人</a:t>
            </a:r>
            <a:endParaRPr lang="zh-CN" altLang="en-US" dirty="0"/>
          </a:p>
        </p:txBody>
      </p:sp>
      <p:pic>
        <p:nvPicPr>
          <p:cNvPr id="58370" name="Picture 2" descr="https://p1.ssl.qhmsg.com/dr/270_500_/t012001a97e4627d27b.jpg?size=268x2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3968" y="3161655"/>
            <a:ext cx="2842003" cy="213150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307810" y="5625885"/>
            <a:ext cx="19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特种机器人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C45912E-7F07-4D7E-90C0-F6C47886EFDA}"/>
              </a:ext>
            </a:extLst>
          </p:cNvPr>
          <p:cNvSpPr txBox="1"/>
          <p:nvPr/>
        </p:nvSpPr>
        <p:spPr>
          <a:xfrm>
            <a:off x="5951349" y="665062"/>
            <a:ext cx="2841548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dirty="0" smtClean="0">
                <a:latin typeface="+mj-lt"/>
                <a:ea typeface="+mj-ea"/>
                <a:cs typeface="+mj-cs"/>
              </a:rPr>
              <a:t>ROS 10</a:t>
            </a:r>
            <a:r>
              <a:rPr lang="zh-CN" altLang="en-US" sz="4000" dirty="0" smtClean="0">
                <a:latin typeface="+mj-lt"/>
                <a:ea typeface="+mj-ea"/>
                <a:cs typeface="+mj-cs"/>
              </a:rPr>
              <a:t>周年</a:t>
            </a:r>
            <a:endParaRPr lang="en-US" altLang="zh-CN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73991"/>
            <a:ext cx="5923026" cy="41324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35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工业机器人：</a:t>
            </a:r>
            <a:r>
              <a:rPr lang="zh-CN" altLang="zh-CN" dirty="0" smtClean="0"/>
              <a:t>工业机器人是集机械、电子、控制、计算机、传感器、人工智能等多学科先进技术于一体的现代制造业重要的自动化装备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 descr="工业机器人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821" y="3707709"/>
            <a:ext cx="2997226" cy="2286020"/>
          </a:xfrm>
          <a:prstGeom prst="rect">
            <a:avLst/>
          </a:prstGeom>
        </p:spPr>
      </p:pic>
      <p:pic>
        <p:nvPicPr>
          <p:cNvPr id="5" name="图片 4" descr="t016406e74e1524b58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5835" y="3298709"/>
            <a:ext cx="2600809" cy="2644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服务机器人：</a:t>
            </a:r>
            <a:r>
              <a:rPr lang="zh-CN" altLang="zh-CN" dirty="0" smtClean="0"/>
              <a:t>服务机器人是机器人家族中的一个年轻成员，可以分为专业领域服务机器人和个人、家庭服务机器人，服务机器人的应用范围很广，主要从事维护保养、修理、运输、清洗、保安、救援、监护等工作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服务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546" y="3864794"/>
            <a:ext cx="2352535" cy="2392407"/>
          </a:xfrm>
          <a:prstGeom prst="rect">
            <a:avLst/>
          </a:prstGeom>
        </p:spPr>
      </p:pic>
      <p:pic>
        <p:nvPicPr>
          <p:cNvPr id="6" name="图片 5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9963" y="3712437"/>
            <a:ext cx="2681072" cy="2424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特种机器人是除工业机器人之外的、用于非制造业并服务于人类的各种机器人总称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1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421" y="3417376"/>
            <a:ext cx="3095625" cy="2286000"/>
          </a:xfrm>
          <a:prstGeom prst="rect">
            <a:avLst/>
          </a:prstGeom>
        </p:spPr>
      </p:pic>
      <p:pic>
        <p:nvPicPr>
          <p:cNvPr id="5" name="图片 4" descr="123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6661" y="3335314"/>
            <a:ext cx="3732939" cy="2516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155" y="349627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我国机器人行业的发展</a:t>
            </a:r>
            <a:endParaRPr lang="zh-CN" altLang="en-US" dirty="0"/>
          </a:p>
        </p:txBody>
      </p:sp>
      <p:pic>
        <p:nvPicPr>
          <p:cNvPr id="5" name="内容占位符 4" descr="BA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210" y="1735810"/>
            <a:ext cx="8521062" cy="42112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0861" y="387457"/>
            <a:ext cx="64627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800" dirty="0" smtClean="0"/>
              <a:t>            2018 </a:t>
            </a:r>
            <a:r>
              <a:rPr lang="zh-CN" altLang="en-US" sz="2800" dirty="0" smtClean="0"/>
              <a:t>年我国机器人市场结构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7" name="图片 6" descr="扇形图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5329" y="2133185"/>
            <a:ext cx="6788257" cy="4063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100" dirty="0" smtClean="0"/>
              <a:t>2013-2020 </a:t>
            </a:r>
            <a:r>
              <a:rPr lang="zh-CN" altLang="en-US" sz="3100" dirty="0" smtClean="0"/>
              <a:t>年全球工业机器人销售额及增长率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pic>
        <p:nvPicPr>
          <p:cNvPr id="5" name="内容占位符 4" descr="工业机器人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4008" y="1825625"/>
            <a:ext cx="7235983" cy="4351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2013-2020 </a:t>
            </a:r>
            <a:r>
              <a:rPr lang="zh-CN" altLang="en-US" sz="2800" dirty="0" smtClean="0"/>
              <a:t>年全球服务机器人销售额及增长率 </a:t>
            </a:r>
            <a:br>
              <a:rPr lang="zh-CN" altLang="en-US" sz="2800" dirty="0" smtClean="0"/>
            </a:br>
            <a:endParaRPr lang="zh-CN" altLang="en-US" sz="2800" dirty="0"/>
          </a:p>
        </p:txBody>
      </p:sp>
      <p:pic>
        <p:nvPicPr>
          <p:cNvPr id="5" name="内容占位符 4" descr="服务机器人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0180" y="1825625"/>
            <a:ext cx="7243640" cy="4351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392</Words>
  <Application>Microsoft Office PowerPoint</Application>
  <PresentationFormat>全屏显示(4:3)</PresentationFormat>
  <Paragraphs>59</Paragraphs>
  <Slides>20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幻灯片 1</vt:lpstr>
      <vt:lpstr>机器人分类</vt:lpstr>
      <vt:lpstr>幻灯片 3</vt:lpstr>
      <vt:lpstr>幻灯片 4</vt:lpstr>
      <vt:lpstr>幻灯片 5</vt:lpstr>
      <vt:lpstr>我国机器人行业的发展</vt:lpstr>
      <vt:lpstr> </vt:lpstr>
      <vt:lpstr>  2013-2020 年全球工业机器人销售额及增长率  </vt:lpstr>
      <vt:lpstr>  2013-2020 年全球服务机器人销售额及增长率  </vt:lpstr>
      <vt:lpstr>  2013-2020 年全球特种机器人销售额及增长率  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Administrator</cp:lastModifiedBy>
  <cp:revision>218</cp:revision>
  <dcterms:created xsi:type="dcterms:W3CDTF">2018-07-06T02:56:38Z</dcterms:created>
  <dcterms:modified xsi:type="dcterms:W3CDTF">2018-09-13T07:33:41Z</dcterms:modified>
</cp:coreProperties>
</file>